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</p:sldIdLst>
  <p:sldSz cx="18288000" cy="10287000"/>
  <p:notesSz cx="6858000" cy="9144000"/>
  <p:embeddedFontLst>
    <p:embeddedFont>
      <p:font typeface="Norwester" charset="1" panose="00000506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Roboto" charset="1" panose="02000000000000000000"/>
      <p:regular r:id="rId11"/>
    </p:embeddedFont>
    <p:embeddedFont>
      <p:font typeface="Roboto Bold" charset="1" panose="02000000000000000000"/>
      <p:regular r:id="rId12"/>
    </p:embeddedFont>
    <p:embeddedFont>
      <p:font typeface="Roboto Italics" charset="1" panose="02000000000000000000"/>
      <p:regular r:id="rId13"/>
    </p:embeddedFont>
    <p:embeddedFont>
      <p:font typeface="Roboto Bold Italics" charset="1" panose="02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6.jpe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CF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925" r="0" b="9925"/>
          <a:stretch>
            <a:fillRect/>
          </a:stretch>
        </p:blipFill>
        <p:spPr>
          <a:xfrm flipH="false" flipV="false" rot="0">
            <a:off x="603656" y="600075"/>
            <a:ext cx="17080688" cy="908685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664074" y="1574426"/>
            <a:ext cx="14959853" cy="7138147"/>
          </a:xfrm>
          <a:prstGeom prst="rect">
            <a:avLst/>
          </a:prstGeom>
          <a:solidFill>
            <a:srgbClr val="252827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2030483" y="1811891"/>
            <a:ext cx="14227035" cy="6663217"/>
            <a:chOff x="0" y="0"/>
            <a:chExt cx="18969379" cy="888429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008773"/>
              <a:ext cx="18969379" cy="73050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4189"/>
                </a:lnSpc>
              </a:pPr>
              <a:r>
                <a:rPr lang="en-US" spc="257" sz="12899">
                  <a:solidFill>
                    <a:srgbClr val="F8CF2C"/>
                  </a:solidFill>
                  <a:latin typeface="Norwester Bold"/>
                </a:rPr>
                <a:t>LIBRARY MANAGEMENT SYSTEM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19050"/>
              <a:ext cx="16114112" cy="5726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pc="419" sz="2800">
                  <a:solidFill>
                    <a:srgbClr val="FFFEE6"/>
                  </a:solidFill>
                  <a:latin typeface="Roboto Bold"/>
                </a:rPr>
                <a:t>PREPARED BY TEAM A, BATCH 97.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371633"/>
              <a:ext cx="14644489" cy="512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2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030439" y="1503309"/>
            <a:ext cx="5676411" cy="1031822"/>
            <a:chOff x="0" y="0"/>
            <a:chExt cx="7568548" cy="137576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19050"/>
              <a:ext cx="7543148" cy="641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19"/>
                </a:lnSpc>
              </a:pPr>
              <a:r>
                <a:rPr lang="en-US" spc="216" sz="3099">
                  <a:solidFill>
                    <a:srgbClr val="F8CF2C"/>
                  </a:solidFill>
                  <a:latin typeface="Roboto Bold"/>
                </a:rPr>
                <a:t>POOJASHREE SRINIVAS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797066"/>
              <a:ext cx="7568548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467589" y="8232299"/>
            <a:ext cx="5676411" cy="1031822"/>
            <a:chOff x="0" y="0"/>
            <a:chExt cx="7568548" cy="137576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19050"/>
              <a:ext cx="7543148" cy="641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19"/>
                </a:lnSpc>
              </a:pPr>
              <a:r>
                <a:rPr lang="en-US" spc="216" sz="3099">
                  <a:solidFill>
                    <a:srgbClr val="F8CF2C"/>
                  </a:solidFill>
                  <a:latin typeface="Roboto Bold"/>
                </a:rPr>
                <a:t>RAVIKIRAN G R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797066"/>
              <a:ext cx="7568548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030439" y="8232299"/>
            <a:ext cx="5676411" cy="1031822"/>
            <a:chOff x="0" y="0"/>
            <a:chExt cx="7568548" cy="137576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19050"/>
              <a:ext cx="7543148" cy="641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19"/>
                </a:lnSpc>
              </a:pPr>
              <a:r>
                <a:rPr lang="en-US" spc="216" sz="3099">
                  <a:solidFill>
                    <a:srgbClr val="F8CF2C"/>
                  </a:solidFill>
                  <a:latin typeface="Roboto Bold"/>
                </a:rPr>
                <a:t>SHUBHA VIJAYKUMAR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797066"/>
              <a:ext cx="7568548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8050940" y="781545"/>
            <a:ext cx="2475360" cy="2475350"/>
            <a:chOff x="0" y="0"/>
            <a:chExt cx="6350000" cy="6349975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r="0" t="0" b="-33333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8050940" y="3905825"/>
            <a:ext cx="2475360" cy="2475350"/>
            <a:chOff x="0" y="0"/>
            <a:chExt cx="6350000" cy="6349975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r="0" t="-9977" b="-9977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8050940" y="7291982"/>
            <a:ext cx="2475360" cy="2475350"/>
            <a:chOff x="0" y="0"/>
            <a:chExt cx="6350000" cy="6349975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r="0" t="-16666" b="-16666"/>
              </a:stretch>
            </a:blipFill>
          </p:spPr>
        </p:sp>
      </p:grpSp>
      <p:sp>
        <p:nvSpPr>
          <p:cNvPr name="AutoShape 17" id="17"/>
          <p:cNvSpPr/>
          <p:nvPr/>
        </p:nvSpPr>
        <p:spPr>
          <a:xfrm rot="0">
            <a:off x="17173575" y="-685800"/>
            <a:ext cx="2228850" cy="11658600"/>
          </a:xfrm>
          <a:prstGeom prst="rect">
            <a:avLst/>
          </a:prstGeom>
          <a:solidFill>
            <a:srgbClr val="F8CF2C"/>
          </a:solidFill>
        </p:spPr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495934" y="3905825"/>
            <a:ext cx="2475360" cy="2475350"/>
            <a:chOff x="0" y="0"/>
            <a:chExt cx="6350000" cy="6349975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0" r="0" t="-1245" b="-43904"/>
              </a:stretch>
            </a:blip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495934" y="7291982"/>
            <a:ext cx="2475360" cy="2475350"/>
            <a:chOff x="0" y="0"/>
            <a:chExt cx="6350000" cy="6349975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r="0" t="0" b="-28205"/>
              </a:stretch>
            </a:blipFill>
          </p:spPr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495934" y="781545"/>
            <a:ext cx="2475360" cy="2475350"/>
            <a:chOff x="0" y="0"/>
            <a:chExt cx="6350000" cy="6349975"/>
          </a:xfrm>
        </p:grpSpPr>
        <p:sp>
          <p:nvSpPr>
            <p:cNvPr name="Freeform 23" id="2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0" r="0" t="0" b="-28205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3467589" y="1613886"/>
            <a:ext cx="4183787" cy="1031822"/>
            <a:chOff x="0" y="0"/>
            <a:chExt cx="5578383" cy="1375762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-19050"/>
              <a:ext cx="5559662" cy="641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19"/>
                </a:lnSpc>
              </a:pPr>
              <a:r>
                <a:rPr lang="en-US" spc="216" sz="3099">
                  <a:solidFill>
                    <a:srgbClr val="F8CF2C"/>
                  </a:solidFill>
                  <a:latin typeface="Roboto Bold"/>
                </a:rPr>
                <a:t>D R RIYAA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797066"/>
              <a:ext cx="5578383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1030439" y="4883981"/>
            <a:ext cx="5676411" cy="1031822"/>
            <a:chOff x="0" y="0"/>
            <a:chExt cx="7568548" cy="1375762"/>
          </a:xfrm>
        </p:grpSpPr>
        <p:sp>
          <p:nvSpPr>
            <p:cNvPr name="TextBox 28" id="28"/>
            <p:cNvSpPr txBox="true"/>
            <p:nvPr/>
          </p:nvSpPr>
          <p:spPr>
            <a:xfrm rot="0">
              <a:off x="0" y="-19050"/>
              <a:ext cx="7543148" cy="641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19"/>
                </a:lnSpc>
              </a:pPr>
              <a:r>
                <a:rPr lang="en-US" spc="216" sz="3099">
                  <a:solidFill>
                    <a:srgbClr val="F8CF2C"/>
                  </a:solidFill>
                  <a:latin typeface="Roboto Bold"/>
                </a:rPr>
                <a:t>TANMAY UPADHYAY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797066"/>
              <a:ext cx="7568548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3467589" y="4883981"/>
            <a:ext cx="5676411" cy="1031822"/>
            <a:chOff x="0" y="0"/>
            <a:chExt cx="7568548" cy="1375762"/>
          </a:xfrm>
        </p:grpSpPr>
        <p:sp>
          <p:nvSpPr>
            <p:cNvPr name="TextBox 31" id="31"/>
            <p:cNvSpPr txBox="true"/>
            <p:nvPr/>
          </p:nvSpPr>
          <p:spPr>
            <a:xfrm rot="0">
              <a:off x="0" y="-19050"/>
              <a:ext cx="7543148" cy="641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19"/>
                </a:lnSpc>
              </a:pPr>
              <a:r>
                <a:rPr lang="en-US" spc="216" sz="3099">
                  <a:solidFill>
                    <a:srgbClr val="F8CF2C"/>
                  </a:solidFill>
                  <a:latin typeface="Roboto Bold"/>
                </a:rPr>
                <a:t>NIKITA JAPADE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0" y="797066"/>
              <a:ext cx="7568548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848" t="18382" r="3848" b="354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625288" y="365784"/>
            <a:ext cx="14899255" cy="2138892"/>
            <a:chOff x="0" y="0"/>
            <a:chExt cx="19865673" cy="285185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223206"/>
              <a:ext cx="17247318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7150"/>
              <a:ext cx="19865673" cy="1564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800"/>
                </a:lnSpc>
              </a:pPr>
              <a:r>
                <a:rPr lang="en-US" sz="8000">
                  <a:solidFill>
                    <a:srgbClr val="F8CF2C"/>
                  </a:solidFill>
                  <a:latin typeface="Norwester Bold"/>
                </a:rPr>
                <a:t>PROBLEM STATEMENT: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25288" y="2239097"/>
            <a:ext cx="13395381" cy="7418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13"/>
              </a:lnSpc>
            </a:pPr>
            <a:r>
              <a:rPr lang="en-US" spc="132" sz="6649">
                <a:solidFill>
                  <a:srgbClr val="FFFFFF"/>
                </a:solidFill>
                <a:latin typeface="Norwester Bold"/>
              </a:rPr>
              <a:t>TO CREATE A LIBRARY MANAGEMENT SYSTEM THAT ALLOWS </a:t>
            </a:r>
          </a:p>
          <a:p>
            <a:pPr>
              <a:lnSpc>
                <a:spcPts val="7313"/>
              </a:lnSpc>
            </a:pPr>
          </a:p>
          <a:p>
            <a:pPr>
              <a:lnSpc>
                <a:spcPts val="7313"/>
              </a:lnSpc>
            </a:pPr>
            <a:r>
              <a:rPr lang="en-US" spc="132" sz="6649">
                <a:solidFill>
                  <a:srgbClr val="FFFFFF"/>
                </a:solidFill>
                <a:latin typeface="Norwester Bold"/>
              </a:rPr>
              <a:t>1 </a:t>
            </a:r>
            <a:r>
              <a:rPr lang="en-US" spc="132" sz="6649">
                <a:solidFill>
                  <a:srgbClr val="FFFFFF"/>
                </a:solidFill>
                <a:latin typeface="Norwester Bold"/>
              </a:rPr>
              <a:t> USERS TO CREATE AN ACCOUNT TO BORROW &amp; RETURN THE BOOKS. </a:t>
            </a:r>
          </a:p>
          <a:p>
            <a:pPr>
              <a:lnSpc>
                <a:spcPts val="7313"/>
              </a:lnSpc>
            </a:pPr>
          </a:p>
          <a:p>
            <a:pPr>
              <a:lnSpc>
                <a:spcPts val="7313"/>
              </a:lnSpc>
              <a:spcBef>
                <a:spcPct val="0"/>
              </a:spcBef>
            </a:pPr>
            <a:r>
              <a:rPr lang="en-US" spc="132" sz="6649">
                <a:solidFill>
                  <a:srgbClr val="FFFFFF"/>
                </a:solidFill>
                <a:latin typeface="Norwester Bold"/>
              </a:rPr>
              <a:t>2 ADMIN TO KEEP TRACK ISSUED AND RETURNED BOOKS.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020669" y="3283896"/>
            <a:ext cx="3814572" cy="37192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8881533"/>
            <a:chOff x="0" y="0"/>
            <a:chExt cx="24384000" cy="1184204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0000"/>
            </a:blip>
            <a:srcRect l="0" t="3899" r="0" b="3899"/>
            <a:stretch>
              <a:fillRect/>
            </a:stretch>
          </p:blipFill>
          <p:spPr>
            <a:xfrm>
              <a:off x="0" y="0"/>
              <a:ext cx="8043333" cy="11842044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alphaModFix amt="30000"/>
            </a:blip>
            <a:srcRect l="27373" t="0" r="27373" b="0"/>
            <a:stretch>
              <a:fillRect/>
            </a:stretch>
          </p:blipFill>
          <p:spPr>
            <a:xfrm>
              <a:off x="8170333" y="0"/>
              <a:ext cx="8043333" cy="11842044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alphaModFix amt="30000"/>
            </a:blip>
            <a:srcRect l="27458" t="0" r="27458" b="0"/>
            <a:stretch>
              <a:fillRect/>
            </a:stretch>
          </p:blipFill>
          <p:spPr>
            <a:xfrm>
              <a:off x="16340667" y="0"/>
              <a:ext cx="8043333" cy="11842044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rot="0">
            <a:off x="0" y="8881533"/>
            <a:ext cx="18288000" cy="140546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TextBox 7" id="7"/>
          <p:cNvSpPr txBox="true"/>
          <p:nvPr/>
        </p:nvSpPr>
        <p:spPr>
          <a:xfrm rot="0">
            <a:off x="504265" y="528637"/>
            <a:ext cx="1353118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99"/>
              </a:lnSpc>
            </a:pPr>
            <a:r>
              <a:rPr lang="en-US" spc="324" sz="6499">
                <a:solidFill>
                  <a:srgbClr val="F8CF2C"/>
                </a:solidFill>
                <a:latin typeface="Norwester Bold"/>
              </a:rPr>
              <a:t>DESCRIPTION: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3816" y="1982869"/>
            <a:ext cx="15700368" cy="6368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46"/>
              </a:lnSpc>
            </a:pPr>
            <a:r>
              <a:rPr lang="en-US" spc="102" sz="5132">
                <a:solidFill>
                  <a:srgbClr val="F8CF2C"/>
                </a:solidFill>
                <a:latin typeface="Norwester Bold"/>
              </a:rPr>
              <a:t>A USER LOGS INTO THE WEBSITE USING THE CREDENTIALS WHICH IS VALIDATED BY THE SYSTEM AND CAN SEARCH FOR THE BOOK, BORROW A BOOK OR RETURN A BOOK.</a:t>
            </a:r>
          </a:p>
          <a:p>
            <a:pPr algn="just">
              <a:lnSpc>
                <a:spcPts val="5646"/>
              </a:lnSpc>
            </a:pPr>
          </a:p>
          <a:p>
            <a:pPr algn="just">
              <a:lnSpc>
                <a:spcPts val="5646"/>
              </a:lnSpc>
            </a:pPr>
            <a:r>
              <a:rPr lang="en-US" spc="102" sz="5132">
                <a:solidFill>
                  <a:srgbClr val="F8CF2C"/>
                </a:solidFill>
                <a:latin typeface="Norwester Bold"/>
              </a:rPr>
              <a:t>IF THE CREDENTIALS PROVIDED BY THE USER IS WRONG THE SYSTEM ALERTS THE USER WITH AN ERROR MESSAGE.</a:t>
            </a:r>
          </a:p>
          <a:p>
            <a:pPr algn="just">
              <a:lnSpc>
                <a:spcPts val="5646"/>
              </a:lnSpc>
            </a:pPr>
          </a:p>
          <a:p>
            <a:pPr algn="just">
              <a:lnSpc>
                <a:spcPts val="5325"/>
              </a:lnSpc>
              <a:spcBef>
                <a:spcPct val="0"/>
              </a:spcBef>
            </a:pPr>
            <a:r>
              <a:rPr lang="en-US" spc="102" sz="4841">
                <a:solidFill>
                  <a:srgbClr val="F8CF2C"/>
                </a:solidFill>
                <a:latin typeface="Norwester Bold"/>
              </a:rPr>
              <a:t>I</a:t>
            </a:r>
            <a:r>
              <a:rPr lang="en-US" spc="96" sz="4841">
                <a:solidFill>
                  <a:srgbClr val="F8CF2C"/>
                </a:solidFill>
                <a:latin typeface="Norwester Bold"/>
              </a:rPr>
              <a:t>F THE USER HAS NOT CREATED AN ACCOUNT THEN THE USER CAN SIGN UP.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059577" y="869112"/>
            <a:ext cx="15199723" cy="854877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-5400000">
            <a:off x="-807762" y="2500702"/>
            <a:ext cx="3787222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81"/>
              </a:lnSpc>
              <a:spcBef>
                <a:spcPct val="0"/>
              </a:spcBef>
            </a:pPr>
            <a:r>
              <a:rPr lang="en-US" spc="436" sz="6234">
                <a:solidFill>
                  <a:srgbClr val="F8CF2C"/>
                </a:solidFill>
                <a:latin typeface="Roboto Bold"/>
              </a:rPr>
              <a:t>OUTPUT: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466" r="0" b="746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609600"/>
            <a:ext cx="8950893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21"/>
              </a:lnSpc>
              <a:spcBef>
                <a:spcPct val="0"/>
              </a:spcBef>
            </a:pPr>
            <a:r>
              <a:rPr lang="en-US" spc="380" sz="5434">
                <a:solidFill>
                  <a:srgbClr val="F8CF2C"/>
                </a:solidFill>
                <a:latin typeface="Roboto Bold"/>
              </a:rPr>
              <a:t>TECHNOLOGIES USED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796243"/>
            <a:ext cx="8950893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21"/>
              </a:lnSpc>
              <a:spcBef>
                <a:spcPct val="0"/>
              </a:spcBef>
            </a:pPr>
            <a:r>
              <a:rPr lang="en-US" spc="380" sz="5434">
                <a:solidFill>
                  <a:srgbClr val="F8CF2C"/>
                </a:solidFill>
                <a:latin typeface="Roboto Bold"/>
              </a:rPr>
              <a:t>TOOLS USED: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018804"/>
            <a:ext cx="8950893" cy="2466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21"/>
              </a:lnSpc>
            </a:pPr>
            <a:r>
              <a:rPr lang="en-US" spc="380" sz="5434">
                <a:solidFill>
                  <a:srgbClr val="FFFFFF"/>
                </a:solidFill>
                <a:latin typeface="Roboto Bold"/>
              </a:rPr>
              <a:t>SPRING MVC</a:t>
            </a:r>
          </a:p>
          <a:p>
            <a:pPr>
              <a:lnSpc>
                <a:spcPts val="6521"/>
              </a:lnSpc>
            </a:pPr>
            <a:r>
              <a:rPr lang="en-US" spc="380" sz="5434">
                <a:solidFill>
                  <a:srgbClr val="FFFFFF"/>
                </a:solidFill>
                <a:latin typeface="Roboto Bold"/>
              </a:rPr>
              <a:t>ECLIPSE</a:t>
            </a:r>
          </a:p>
          <a:p>
            <a:pPr>
              <a:lnSpc>
                <a:spcPts val="6521"/>
              </a:lnSpc>
              <a:spcBef>
                <a:spcPct val="0"/>
              </a:spcBef>
            </a:pPr>
            <a:r>
              <a:rPr lang="en-US" spc="380" sz="5434">
                <a:solidFill>
                  <a:srgbClr val="FFFFFF"/>
                </a:solidFill>
                <a:latin typeface="Roboto Bold"/>
              </a:rPr>
              <a:t>MYSQL WORKBENCH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857375"/>
            <a:ext cx="10040104" cy="164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21"/>
              </a:lnSpc>
            </a:pPr>
            <a:r>
              <a:rPr lang="en-US" spc="380" sz="5434">
                <a:solidFill>
                  <a:srgbClr val="FFFFFF"/>
                </a:solidFill>
                <a:latin typeface="Roboto Bold"/>
              </a:rPr>
              <a:t>FRONT END : </a:t>
            </a:r>
          </a:p>
          <a:p>
            <a:pPr>
              <a:lnSpc>
                <a:spcPts val="6521"/>
              </a:lnSpc>
              <a:spcBef>
                <a:spcPct val="0"/>
              </a:spcBef>
            </a:pPr>
            <a:r>
              <a:rPr lang="en-US" spc="380" sz="5434">
                <a:solidFill>
                  <a:srgbClr val="FFFFFF"/>
                </a:solidFill>
                <a:latin typeface="Roboto Bold"/>
              </a:rPr>
              <a:t>HTML, CSS, JAVA SCRIPT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818404"/>
            <a:ext cx="10040104" cy="164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21"/>
              </a:lnSpc>
            </a:pPr>
            <a:r>
              <a:rPr lang="en-US" spc="380" sz="5434">
                <a:solidFill>
                  <a:srgbClr val="FFFFFF"/>
                </a:solidFill>
                <a:latin typeface="Roboto Bold"/>
              </a:rPr>
              <a:t>BACK END : </a:t>
            </a:r>
          </a:p>
          <a:p>
            <a:pPr>
              <a:lnSpc>
                <a:spcPts val="6521"/>
              </a:lnSpc>
              <a:spcBef>
                <a:spcPct val="0"/>
              </a:spcBef>
            </a:pPr>
            <a:r>
              <a:rPr lang="en-US" spc="380" sz="5434">
                <a:solidFill>
                  <a:srgbClr val="FFFFFF"/>
                </a:solidFill>
                <a:latin typeface="Roboto Bold"/>
              </a:rPr>
              <a:t>SPRING, JAVA, MYSQL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868" t="22989" r="6868" b="418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4541572"/>
            <a:ext cx="16550443" cy="119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433"/>
              </a:lnSpc>
              <a:spcBef>
                <a:spcPct val="0"/>
              </a:spcBef>
            </a:pPr>
            <a:r>
              <a:rPr lang="en-US" spc="550" sz="7860">
                <a:solidFill>
                  <a:srgbClr val="F8CF2C"/>
                </a:solidFill>
                <a:latin typeface="Roboto Bold"/>
              </a:rPr>
              <a:t>EXECUTION OF THE PROGRAM: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DAE5Dsg4vj8</dc:identifier>
  <dcterms:modified xsi:type="dcterms:W3CDTF">2011-08-01T06:04:30Z</dcterms:modified>
  <cp:revision>1</cp:revision>
  <dc:title>DIGITAL lIBRARY SYATEM</dc:title>
</cp:coreProperties>
</file>

<file path=docProps/thumbnail.jpeg>
</file>